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2192000" cy="16256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5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2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0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9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6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7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CBDE-EA73-4211-9F20-D7811DE3A4E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78EE-EE22-4356-AA32-2B8D5CA4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app.cvideo.no/arctic/stilling/1075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2464D0-2BB2-9671-CB8D-091372FCD1F4}"/>
              </a:ext>
            </a:extLst>
          </p:cNvPr>
          <p:cNvSpPr/>
          <p:nvPr/>
        </p:nvSpPr>
        <p:spPr>
          <a:xfrm>
            <a:off x="644236" y="4143781"/>
            <a:ext cx="10590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>
                <a:solidFill>
                  <a:schemeClr val="tx2"/>
                </a:solidFill>
                <a:latin typeface="Formular" panose="02000000000000000000" pitchFamily="50" charset="0"/>
              </a:rPr>
              <a:t>Arctic Group er en ledende, uavhengig leverandør av finansielle tjenester og har totalt ca. 400 ansatte med kontorer i Oslo, Stockholm, Houston, Rio de Janeiro og New York. Arctic Asset Management er en fundamentalt drevet kapitalforvalter og forvalterteamene har meget god avkastningshistorikk og lang erfaring fra det nordiske aksje- og rentemarkedet, i tillegg til globale helse- og </a:t>
            </a:r>
            <a:r>
              <a:rPr lang="nb-NO" i="1" dirty="0" err="1">
                <a:solidFill>
                  <a:schemeClr val="tx2"/>
                </a:solidFill>
                <a:latin typeface="Formular" panose="02000000000000000000" pitchFamily="50" charset="0"/>
              </a:rPr>
              <a:t>biotech</a:t>
            </a:r>
            <a:r>
              <a:rPr lang="nb-NO" i="1" dirty="0">
                <a:solidFill>
                  <a:schemeClr val="tx2"/>
                </a:solidFill>
                <a:latin typeface="Formular" panose="02000000000000000000" pitchFamily="50" charset="0"/>
              </a:rPr>
              <a:t> aksjer. 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1F08229-155A-FCBC-F4DA-F24F4A75AC8D}"/>
              </a:ext>
            </a:extLst>
          </p:cNvPr>
          <p:cNvSpPr txBox="1">
            <a:spLocks/>
          </p:cNvSpPr>
          <p:nvPr/>
        </p:nvSpPr>
        <p:spPr>
          <a:xfrm>
            <a:off x="644236" y="5701969"/>
            <a:ext cx="10903528" cy="510789"/>
          </a:xfrm>
          <a:prstGeom prst="rect">
            <a:avLst/>
          </a:prstGeom>
        </p:spPr>
        <p:txBody>
          <a:bodyPr/>
          <a:lstStyle>
            <a:lvl1pPr marL="330190" indent="-330190" algn="l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0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chemeClr val="tx2"/>
                </a:solidFill>
                <a:latin typeface="Formular Medium" panose="02000000000000000000" pitchFamily="50" charset="0"/>
              </a:rPr>
              <a:t>Summer Intern hos Arctic Asset Management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EAD6AA-05D1-DDB6-CCE2-9DFB34A43C9D}"/>
              </a:ext>
            </a:extLst>
          </p:cNvPr>
          <p:cNvCxnSpPr>
            <a:cxnSpLocks/>
          </p:cNvCxnSpPr>
          <p:nvPr/>
        </p:nvCxnSpPr>
        <p:spPr>
          <a:xfrm>
            <a:off x="760615" y="6212758"/>
            <a:ext cx="10590415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221A545-CBCC-5C9E-7F9F-A179D03A0BCE}"/>
              </a:ext>
            </a:extLst>
          </p:cNvPr>
          <p:cNvSpPr txBox="1">
            <a:spLocks/>
          </p:cNvSpPr>
          <p:nvPr/>
        </p:nvSpPr>
        <p:spPr>
          <a:xfrm>
            <a:off x="760614" y="6407076"/>
            <a:ext cx="10590415" cy="9343189"/>
          </a:xfrm>
          <a:prstGeom prst="rect">
            <a:avLst/>
          </a:prstGeom>
        </p:spPr>
        <p:txBody>
          <a:bodyPr/>
          <a:lstStyle>
            <a:lvl1pPr marL="330190" indent="-330190" algn="l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0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chemeClr val="tx2"/>
                </a:solidFill>
                <a:latin typeface="Formular" panose="02000000000000000000" pitchFamily="50" charset="0"/>
              </a:rPr>
              <a:t>Vi utvider vårt Summer </a:t>
            </a:r>
            <a:r>
              <a:rPr lang="nb-NO" sz="2000" b="1" dirty="0" err="1">
                <a:solidFill>
                  <a:schemeClr val="tx2"/>
                </a:solidFill>
                <a:latin typeface="Formular" panose="02000000000000000000" pitchFamily="50" charset="0"/>
              </a:rPr>
              <a:t>Internship</a:t>
            </a:r>
            <a:r>
              <a:rPr lang="nb-NO" sz="2000" b="1" dirty="0">
                <a:solidFill>
                  <a:schemeClr val="tx2"/>
                </a:solidFill>
                <a:latin typeface="Formular" panose="02000000000000000000" pitchFamily="50" charset="0"/>
              </a:rPr>
              <a:t> program for 2023 med ytterligere en kandidat!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chemeClr val="tx2"/>
                </a:solidFill>
                <a:latin typeface="Formular" panose="02000000000000000000" pitchFamily="50" charset="0"/>
              </a:rPr>
              <a:t>Vi er på jakt etter deg som er nysgjerrig og initiativrik, og som ønsker å lære mer om finans og teknologi. Gjennom et Summer </a:t>
            </a:r>
            <a:r>
              <a:rPr lang="nb-NO" sz="2000" b="1" dirty="0" err="1">
                <a:solidFill>
                  <a:schemeClr val="tx2"/>
                </a:solidFill>
                <a:latin typeface="Formular" panose="02000000000000000000" pitchFamily="50" charset="0"/>
              </a:rPr>
              <a:t>Internship</a:t>
            </a:r>
            <a:r>
              <a:rPr lang="nb-NO" sz="2000" b="1" dirty="0">
                <a:solidFill>
                  <a:schemeClr val="tx2"/>
                </a:solidFill>
                <a:latin typeface="Formular" panose="02000000000000000000" pitchFamily="50" charset="0"/>
              </a:rPr>
              <a:t> i Arctic Asset Management vil du få anledning til å arbeide i et erfarent miljø preget av samhold og høy kompetanse. Du vil være en del av et intern team bestående av tre kandidater.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nb-NO" sz="2000" b="1" dirty="0">
              <a:solidFill>
                <a:schemeClr val="tx2"/>
              </a:solidFill>
              <a:latin typeface="Formular" panose="02000000000000000000" pitchFamily="50" charset="0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chemeClr val="tx2"/>
                </a:solidFill>
                <a:latin typeface="Formular" panose="02000000000000000000" pitchFamily="50" charset="0"/>
              </a:rPr>
              <a:t>Vi ser etter en person med: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God kjennskap og kjærlighet til språk som Javascript / Python 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Databasekompetanse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Evne til å jobbe selvstendig, systematisk og effektivt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God skriftlig og muntlig fremstillingsevne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6"/>
              </a:buClr>
            </a:pPr>
            <a:endParaRPr lang="nb-NO" sz="2000" b="1" dirty="0">
              <a:solidFill>
                <a:schemeClr val="tx2"/>
              </a:solidFill>
              <a:latin typeface="Formular" panose="02000000000000000000" pitchFamily="50" charset="0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chemeClr val="tx2"/>
                </a:solidFill>
                <a:latin typeface="Formular" panose="02000000000000000000" pitchFamily="50" charset="0"/>
              </a:rPr>
              <a:t>Arbeidsoppgaver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Du vil få utdelt prosjektoppgaver som du skal jobbe med i løpet av sommeren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Utforske muligheter for effektivisering av selskapet ved bruk av KI applikasjoner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Dokumentere egne prosjekter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Clr>
                <a:schemeClr val="accent6"/>
              </a:buClr>
              <a:buNone/>
            </a:pPr>
            <a:endParaRPr lang="nb-NO" sz="2000" dirty="0">
              <a:solidFill>
                <a:schemeClr val="tx2"/>
              </a:solidFill>
              <a:latin typeface="Formular" panose="02000000000000000000" pitchFamily="50" charset="0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nb-NO" sz="2000" b="1" dirty="0">
                <a:solidFill>
                  <a:schemeClr val="tx2"/>
                </a:solidFill>
                <a:latin typeface="Formular" panose="02000000000000000000" pitchFamily="50" charset="0"/>
              </a:rPr>
              <a:t>Personlige egenskaper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Blir motivert når du får en arbeidsoppgave du ikke helt vet hvordan du skal løse med en gang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Gode kommunikasjonsegenskaper og samarbeidsevner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Systematisk tilnærming til ulike problemstillinger og gode prioriteringsevner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nb-NO" sz="2000" b="1" dirty="0">
              <a:solidFill>
                <a:schemeClr val="tx2"/>
              </a:solidFill>
              <a:latin typeface="Formular" panose="02000000000000000000" pitchFamily="50" charset="0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nb-NO" sz="2000" b="1" dirty="0">
                <a:solidFill>
                  <a:schemeClr val="tx2"/>
                </a:solidFill>
                <a:latin typeface="Formular" panose="02000000000000000000" pitchFamily="50" charset="0"/>
              </a:rPr>
              <a:t>Vi tilbyr</a:t>
            </a:r>
            <a:endParaRPr lang="nb-NO" sz="2000" dirty="0">
              <a:solidFill>
                <a:schemeClr val="tx2"/>
              </a:solidFill>
              <a:latin typeface="Formular" panose="02000000000000000000" pitchFamily="50" charset="0"/>
            </a:endParaRP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Et dynamisk og positivt arbeidsmiljø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Erfaren kapitalforvalter med en internasjonal plattform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Alle søknader behandles konfidensielt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Søk her (ekstern link): </a:t>
            </a:r>
            <a:r>
              <a:rPr lang="nb-NO" sz="2000" b="1" dirty="0">
                <a:solidFill>
                  <a:schemeClr val="tx2"/>
                </a:solidFill>
                <a:latin typeface="Formular" panose="02000000000000000000" pitchFamily="50" charset="0"/>
                <a:hlinkClick r:id="rId2"/>
              </a:rPr>
              <a:t>Summer Intern AAM </a:t>
            </a: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innen 10. mai 2023. Spørsmål kan rettes til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dirty="0">
                <a:solidFill>
                  <a:schemeClr val="tx2"/>
                </a:solidFill>
                <a:latin typeface="Formular" panose="02000000000000000000" pitchFamily="50" charset="0"/>
              </a:rPr>
              <a:t>Samuel K. Haile (COO) / Lisbeth Gyland (CEO) på telefon 48 40 32 43 / 48 40 31 22 . </a:t>
            </a:r>
          </a:p>
          <a:p>
            <a:pPr marL="247642" indent="-247642">
              <a:lnSpc>
                <a:spcPct val="70000"/>
              </a:lnSpc>
              <a:spcBef>
                <a:spcPts val="600"/>
              </a:spcBef>
            </a:pPr>
            <a:endParaRPr lang="nb-NO" sz="2000" dirty="0">
              <a:latin typeface="Formular" panose="020000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3600" dirty="0">
              <a:latin typeface="Formular" panose="02000000000000000000" pitchFamily="50" charset="0"/>
            </a:endParaRPr>
          </a:p>
        </p:txBody>
      </p:sp>
      <p:pic>
        <p:nvPicPr>
          <p:cNvPr id="3" name="Picture 2" descr="A mountain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2C28060A-DB6D-74F9-C277-B3E2EB3D1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7" b="34398"/>
          <a:stretch/>
        </p:blipFill>
        <p:spPr>
          <a:xfrm>
            <a:off x="0" y="0"/>
            <a:ext cx="12186458" cy="404662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2E0466E-391F-7FE9-341A-68F4B72E8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8"/>
            <a:ext cx="4272742" cy="13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CTIC">
      <a:dk1>
        <a:sysClr val="windowText" lastClr="000000"/>
      </a:dk1>
      <a:lt1>
        <a:sysClr val="window" lastClr="FFFFFF"/>
      </a:lt1>
      <a:dk2>
        <a:srgbClr val="02135B"/>
      </a:dk2>
      <a:lt2>
        <a:srgbClr val="EBE8E3"/>
      </a:lt2>
      <a:accent1>
        <a:srgbClr val="9F8D70"/>
      </a:accent1>
      <a:accent2>
        <a:srgbClr val="74C4A6"/>
      </a:accent2>
      <a:accent3>
        <a:srgbClr val="82D3FF"/>
      </a:accent3>
      <a:accent4>
        <a:srgbClr val="EDC8A6"/>
      </a:accent4>
      <a:accent5>
        <a:srgbClr val="00E6FF"/>
      </a:accent5>
      <a:accent6>
        <a:srgbClr val="E16733"/>
      </a:accent6>
      <a:hlink>
        <a:srgbClr val="1E455B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303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Formular</vt:lpstr>
      <vt:lpstr>Formular Medium</vt:lpstr>
      <vt:lpstr>Office Theme</vt:lpstr>
      <vt:lpstr>PowerPoint Presentation</vt:lpstr>
    </vt:vector>
  </TitlesOfParts>
  <Company>Arctic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Monsen</dc:creator>
  <cp:lastModifiedBy>Samuel Haile</cp:lastModifiedBy>
  <cp:revision>12</cp:revision>
  <dcterms:created xsi:type="dcterms:W3CDTF">2023-04-27T08:19:48Z</dcterms:created>
  <dcterms:modified xsi:type="dcterms:W3CDTF">2023-05-03T09:44:43Z</dcterms:modified>
</cp:coreProperties>
</file>